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81" r:id="rId20"/>
    <p:sldId id="282" r:id="rId21"/>
    <p:sldId id="274" r:id="rId22"/>
    <p:sldId id="275" r:id="rId23"/>
    <p:sldId id="276" r:id="rId24"/>
    <p:sldId id="277" r:id="rId25"/>
    <p:sldId id="278" r:id="rId26"/>
    <p:sldId id="279" r:id="rId27"/>
    <p:sldId id="280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67" autoAdjust="0"/>
    <p:restoredTop sz="94660"/>
  </p:normalViewPr>
  <p:slideViewPr>
    <p:cSldViewPr>
      <p:cViewPr>
        <p:scale>
          <a:sx n="75" d="100"/>
          <a:sy n="75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10/30/2012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Laborem exercens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On Human Work </a:t>
            </a:r>
          </a:p>
          <a:p>
            <a:r>
              <a:rPr lang="en-US" dirty="0" smtClean="0"/>
              <a:t>III CONFLICT BETWEEN LABOUR AND CAPITAL IN THE PRESENT PHASE OF HISTORY</a:t>
            </a:r>
          </a:p>
          <a:p>
            <a:r>
              <a:rPr lang="en-US" dirty="0" smtClean="0"/>
              <a:t>Pope John Paul II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9284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14. Work and Ownership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“Rigid” capitalism must undergo revision to be reformed from the point of view of human rights.  These reforms cannot be achieved by an a priori elimination of private ownership of the means of production. (“Public” owners may also fail to give priority to labor.) Converting to State ownership is not </a:t>
            </a:r>
            <a:r>
              <a:rPr lang="en-US" dirty="0" err="1" smtClean="0"/>
              <a:t>equvalent</a:t>
            </a:r>
            <a:r>
              <a:rPr lang="en-US" dirty="0" smtClean="0"/>
              <a:t> to “socializing” that property.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0283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15. The "</a:t>
            </a:r>
            <a:r>
              <a:rPr lang="en-US" dirty="0" err="1"/>
              <a:t>Personalist</a:t>
            </a:r>
            <a:r>
              <a:rPr lang="en-US" dirty="0"/>
              <a:t>" Argument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 wishes when he works that</a:t>
            </a:r>
          </a:p>
          <a:p>
            <a:pPr lvl="1"/>
            <a:r>
              <a:rPr lang="en-US" dirty="0" smtClean="0"/>
              <a:t>He can use the fruit of his work for himself and others</a:t>
            </a:r>
          </a:p>
          <a:p>
            <a:pPr lvl="1"/>
            <a:r>
              <a:rPr lang="en-US" dirty="0" smtClean="0"/>
              <a:t>Share in the responsibility and the creativity of the work</a:t>
            </a:r>
          </a:p>
          <a:p>
            <a:r>
              <a:rPr lang="en-US" dirty="0" smtClean="0"/>
              <a:t>Feel that you are working for yourself (not as a cog in a machine)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826173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Laborem exercens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 Human Work </a:t>
            </a:r>
          </a:p>
          <a:p>
            <a:r>
              <a:rPr lang="en-US" dirty="0" smtClean="0"/>
              <a:t>IV. RIGHTS OF WORKERS</a:t>
            </a:r>
          </a:p>
          <a:p>
            <a:r>
              <a:rPr lang="en-US" dirty="0" smtClean="0"/>
              <a:t>Pope John Paul II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8264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16. Within the Broad Context of</a:t>
            </a:r>
            <a:br>
              <a:rPr lang="en-US" dirty="0"/>
            </a:br>
            <a:r>
              <a:rPr lang="en-US" dirty="0"/>
              <a:t>Human Rights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 is an obligation but also a source of rights for the worker.</a:t>
            </a:r>
          </a:p>
          <a:p>
            <a:r>
              <a:rPr lang="en-US" dirty="0" smtClean="0"/>
              <a:t>Rights of the worker are a subset of fundamental human rights</a:t>
            </a:r>
          </a:p>
          <a:p>
            <a:r>
              <a:rPr lang="en-US" dirty="0" smtClean="0"/>
              <a:t>Man must work (obligation)</a:t>
            </a:r>
          </a:p>
          <a:p>
            <a:pPr lvl="1"/>
            <a:r>
              <a:rPr lang="en-US" dirty="0" smtClean="0"/>
              <a:t>To self, family, society, country, entire human family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87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16. Within the Broad Context of</a:t>
            </a:r>
            <a:br>
              <a:rPr lang="en-US" dirty="0"/>
            </a:br>
            <a:r>
              <a:rPr lang="en-US" dirty="0"/>
              <a:t>Human Rights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Direct employer is the person or institution with whom the worker enters directly into a contract.</a:t>
            </a:r>
          </a:p>
          <a:p>
            <a:r>
              <a:rPr lang="en-US" dirty="0" smtClean="0"/>
              <a:t>The indirect employer consists of the factors </a:t>
            </a:r>
            <a:r>
              <a:rPr lang="en-US" dirty="0"/>
              <a:t>that exercise a determining influence on </a:t>
            </a:r>
            <a:r>
              <a:rPr lang="en-US" dirty="0" smtClean="0"/>
              <a:t>the shaping </a:t>
            </a:r>
            <a:r>
              <a:rPr lang="en-US" dirty="0"/>
              <a:t>both of the work contract and, consequently, of just </a:t>
            </a:r>
            <a:r>
              <a:rPr lang="en-US" dirty="0" smtClean="0"/>
              <a:t>or unjust </a:t>
            </a:r>
            <a:r>
              <a:rPr lang="en-US" dirty="0"/>
              <a:t>relationships in the field of human </a:t>
            </a:r>
            <a:r>
              <a:rPr lang="en-US" dirty="0" smtClean="0"/>
              <a:t>labor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542046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17. Direct and Indirect Employer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State is an Indirect Employer</a:t>
            </a:r>
          </a:p>
          <a:p>
            <a:r>
              <a:rPr lang="en-US" dirty="0" smtClean="0"/>
              <a:t>States do not stand by themselves (trade)</a:t>
            </a:r>
          </a:p>
          <a:p>
            <a:r>
              <a:rPr lang="en-US" dirty="0" smtClean="0"/>
              <a:t>Large multinational companies attempt to fix the highest prices for their products and lowest prices for the inputs (materials).</a:t>
            </a:r>
          </a:p>
          <a:p>
            <a:r>
              <a:rPr lang="en-US" dirty="0" smtClean="0"/>
              <a:t>Faced with above, direct employer fixes working conditions below the objective requirements of the workers.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462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17. Direct and Indirect Employer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Objective rights of the worker must be the fundamental criterion for shaping the whole economy.</a:t>
            </a:r>
          </a:p>
          <a:p>
            <a:r>
              <a:rPr lang="en-US" dirty="0" smtClean="0"/>
              <a:t>Influence in this direction should be exercised by international organizations. (UN)</a:t>
            </a:r>
          </a:p>
          <a:p>
            <a:r>
              <a:rPr lang="en-US" dirty="0" smtClean="0"/>
              <a:t>Individual states have departments / institutions for this purpose.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3601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18. The Employment Issue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Issue: Find suitable employment for all who are capable of it.</a:t>
            </a:r>
          </a:p>
          <a:p>
            <a:r>
              <a:rPr lang="en-US" dirty="0" smtClean="0"/>
              <a:t>Agents under “indirect employment” should act against unemployment.</a:t>
            </a:r>
          </a:p>
          <a:p>
            <a:r>
              <a:rPr lang="en-US" dirty="0" smtClean="0"/>
              <a:t>The duty to provide unemployment benefits comes from the principle of the common use of goods.  Simpler: the right of life and subsistence.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8861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18. The Employment Issue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See page 38 (page 40 in pdf) </a:t>
            </a:r>
          </a:p>
          <a:p>
            <a:pPr lvl="1"/>
            <a:r>
              <a:rPr lang="en-US" dirty="0" smtClean="0"/>
              <a:t>Must make provision for overall </a:t>
            </a:r>
            <a:r>
              <a:rPr lang="en-US" dirty="0" smtClean="0"/>
              <a:t>planning (% on farms….)</a:t>
            </a:r>
            <a:endParaRPr lang="en-US" dirty="0" smtClean="0"/>
          </a:p>
          <a:p>
            <a:pPr lvl="1"/>
            <a:r>
              <a:rPr lang="en-US" dirty="0" smtClean="0"/>
              <a:t>States must collaborate</a:t>
            </a:r>
          </a:p>
          <a:p>
            <a:pPr lvl="2"/>
            <a:r>
              <a:rPr lang="en-US" dirty="0" smtClean="0"/>
              <a:t>Living standards should show less disturbing differences</a:t>
            </a:r>
          </a:p>
          <a:p>
            <a:r>
              <a:rPr lang="en-US" dirty="0" smtClean="0"/>
              <a:t>A system of education is required  … to allow people to </a:t>
            </a:r>
            <a:r>
              <a:rPr lang="en-US" dirty="0"/>
              <a:t>an appropriate place in the vast and </a:t>
            </a:r>
            <a:r>
              <a:rPr lang="en-US" dirty="0" smtClean="0"/>
              <a:t>socially differentiated </a:t>
            </a:r>
            <a:r>
              <a:rPr lang="en-US" dirty="0"/>
              <a:t>world of work</a:t>
            </a:r>
            <a:r>
              <a:rPr lang="en-US" dirty="0" smtClean="0"/>
              <a:t>.</a:t>
            </a:r>
          </a:p>
          <a:p>
            <a:r>
              <a:rPr lang="en-US" dirty="0" smtClean="0"/>
              <a:t>Disconcerting fact: resources remain unused but people are unemployed and multitudes suffer from hunger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523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18. The Employment Issue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has Germany kept people under 26 out of the employment market?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744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11. Dimensions of the Conflict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Capital – the small but influential group of entrepreneurs, owners or holders of the means of production </a:t>
            </a:r>
          </a:p>
          <a:p>
            <a:r>
              <a:rPr lang="en-US" dirty="0" err="1" smtClean="0"/>
              <a:t>Labour</a:t>
            </a:r>
            <a:r>
              <a:rPr lang="en-US" dirty="0" smtClean="0"/>
              <a:t> – those who share in the process of production </a:t>
            </a:r>
            <a:r>
              <a:rPr lang="en-US" dirty="0" err="1" smtClean="0"/>
              <a:t>soley</a:t>
            </a:r>
            <a:r>
              <a:rPr lang="en-US" dirty="0" smtClean="0"/>
              <a:t> by their </a:t>
            </a:r>
            <a:r>
              <a:rPr lang="en-US" dirty="0" err="1" smtClean="0"/>
              <a:t>labour</a:t>
            </a:r>
            <a:r>
              <a:rPr lang="en-US" dirty="0" smtClean="0"/>
              <a:t> (note British spelling)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6909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19.  Wages and Other Social 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Deontological = based on duties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421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19.  Wages and Other Social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Rights:</a:t>
            </a:r>
          </a:p>
          <a:p>
            <a:pPr lvl="1"/>
            <a:r>
              <a:rPr lang="en-US" i="1" dirty="0"/>
              <a:t>just remuneration </a:t>
            </a:r>
            <a:r>
              <a:rPr lang="en-US" dirty="0"/>
              <a:t>for work </a:t>
            </a:r>
            <a:r>
              <a:rPr lang="en-US" dirty="0" smtClean="0"/>
              <a:t>done</a:t>
            </a:r>
          </a:p>
          <a:p>
            <a:pPr lvl="2"/>
            <a:r>
              <a:rPr lang="en-US" dirty="0" smtClean="0"/>
              <a:t>Allows access to good which are intended for common use</a:t>
            </a:r>
          </a:p>
          <a:p>
            <a:pPr lvl="2"/>
            <a:r>
              <a:rPr lang="en-US" dirty="0" smtClean="0"/>
              <a:t>Key means to check that the whole socioeconomic system is functioning justly</a:t>
            </a:r>
          </a:p>
          <a:p>
            <a:pPr lvl="2"/>
            <a:r>
              <a:rPr lang="en-US" dirty="0" smtClean="0"/>
              <a:t>Wage should be sufficient to avoid forcing spouse to take up gainful employment</a:t>
            </a:r>
          </a:p>
          <a:p>
            <a:pPr lvl="2"/>
            <a:r>
              <a:rPr lang="en-US" dirty="0" smtClean="0"/>
              <a:t>Women should not </a:t>
            </a:r>
            <a:r>
              <a:rPr lang="en-US" dirty="0"/>
              <a:t>be </a:t>
            </a:r>
            <a:r>
              <a:rPr lang="en-US" dirty="0" smtClean="0"/>
              <a:t>discriminated against (p 42, pdf 44)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516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19.  Wages and Other Social 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Rights (continued)</a:t>
            </a:r>
          </a:p>
          <a:p>
            <a:pPr lvl="1"/>
            <a:r>
              <a:rPr lang="en-US" dirty="0" smtClean="0"/>
              <a:t>Social benefits</a:t>
            </a:r>
          </a:p>
          <a:p>
            <a:pPr lvl="2"/>
            <a:r>
              <a:rPr lang="en-US" dirty="0" smtClean="0"/>
              <a:t>Health Care</a:t>
            </a:r>
          </a:p>
          <a:p>
            <a:pPr lvl="2"/>
            <a:r>
              <a:rPr lang="en-US" dirty="0" smtClean="0"/>
              <a:t>Right to rest (Sunday, </a:t>
            </a:r>
            <a:r>
              <a:rPr lang="en-US" dirty="0" smtClean="0"/>
              <a:t>vacation, leisure)</a:t>
            </a:r>
            <a:endParaRPr lang="en-US" dirty="0" smtClean="0"/>
          </a:p>
          <a:p>
            <a:pPr lvl="2"/>
            <a:r>
              <a:rPr lang="en-US" dirty="0" smtClean="0"/>
              <a:t>Pension, disability</a:t>
            </a:r>
          </a:p>
          <a:p>
            <a:pPr lvl="1"/>
            <a:r>
              <a:rPr lang="en-US" dirty="0" smtClean="0"/>
              <a:t>Working environment</a:t>
            </a:r>
          </a:p>
          <a:p>
            <a:pPr lvl="2"/>
            <a:r>
              <a:rPr lang="en-US" dirty="0" smtClean="0"/>
              <a:t>Not harmful</a:t>
            </a:r>
          </a:p>
          <a:p>
            <a:pPr lvl="3"/>
            <a:r>
              <a:rPr lang="en-US" dirty="0" smtClean="0"/>
              <a:t>Health</a:t>
            </a:r>
          </a:p>
          <a:p>
            <a:pPr lvl="3"/>
            <a:r>
              <a:rPr lang="en-US" dirty="0" smtClean="0"/>
              <a:t>Moral integrity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6147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20. Importance of Unions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Importance of Unions</a:t>
            </a:r>
          </a:p>
          <a:p>
            <a:pPr lvl="1"/>
            <a:r>
              <a:rPr lang="en-US" dirty="0" smtClean="0"/>
              <a:t>Mouthpiece for the struggle for social justice</a:t>
            </a:r>
          </a:p>
          <a:p>
            <a:pPr lvl="1"/>
            <a:r>
              <a:rPr lang="en-US" dirty="0" smtClean="0"/>
              <a:t>Not a struggle against others</a:t>
            </a:r>
          </a:p>
          <a:p>
            <a:r>
              <a:rPr lang="en-US" dirty="0" smtClean="0"/>
              <a:t>Workers and owners/managers must be united in a community.  (Goal is not to eliminate an opponent)</a:t>
            </a:r>
          </a:p>
          <a:p>
            <a:r>
              <a:rPr lang="en-US" dirty="0" smtClean="0"/>
              <a:t>Unions should not have close links with political parties.  They should secure the rights of workers within the framework of the common good for the whole society.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4527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20. Importance of Unions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Unions can provide education/skills development for workers. (Result should be that workers not only </a:t>
            </a:r>
            <a:r>
              <a:rPr lang="en-US" i="1" dirty="0" smtClean="0"/>
              <a:t>have </a:t>
            </a:r>
            <a:r>
              <a:rPr lang="en-US" dirty="0" smtClean="0"/>
              <a:t>more but also </a:t>
            </a:r>
            <a:r>
              <a:rPr lang="en-US" i="1" dirty="0" smtClean="0"/>
              <a:t>be </a:t>
            </a:r>
            <a:r>
              <a:rPr lang="en-US" dirty="0" smtClean="0"/>
              <a:t>more</a:t>
            </a:r>
          </a:p>
          <a:p>
            <a:r>
              <a:rPr lang="en-US" dirty="0" smtClean="0"/>
              <a:t>Workers should be assured the right to strike but this right should not be abused. Essential services must be ensured – if necessary by means </a:t>
            </a:r>
            <a:r>
              <a:rPr lang="en-US" smtClean="0"/>
              <a:t>of legislation.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6453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21. Dignity of Agricultural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Workers can be exploited by big land owners</a:t>
            </a:r>
          </a:p>
          <a:p>
            <a:r>
              <a:rPr lang="en-US" dirty="0" smtClean="0"/>
              <a:t>Workers may be denied the right to free association</a:t>
            </a:r>
          </a:p>
          <a:p>
            <a:r>
              <a:rPr lang="en-US" dirty="0" smtClean="0"/>
              <a:t>There may be low wages and lack of social benefits</a:t>
            </a:r>
          </a:p>
          <a:p>
            <a:r>
              <a:rPr lang="en-US" dirty="0" smtClean="0"/>
              <a:t>In many situations, radical and urgent changes are needed to restore to agriculture and to rural people their just value as the basis for a healthy economy.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822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22. The Disabled Person and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Direct and indirect employers should foster the right of disabled people to training and work.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4892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/>
              <a:t>23. Work and the Emigration</a:t>
            </a:r>
            <a:br>
              <a:rPr lang="en-US" b="1" i="1" dirty="0"/>
            </a:br>
            <a:r>
              <a:rPr lang="en-US" b="1" i="1" dirty="0"/>
              <a:t>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 has the right to leave his native land for various </a:t>
            </a:r>
            <a:r>
              <a:rPr lang="en-US" dirty="0" smtClean="0"/>
              <a:t>motives— and </a:t>
            </a:r>
            <a:r>
              <a:rPr lang="en-US" dirty="0"/>
              <a:t>also the right to return—in order to seek better </a:t>
            </a:r>
            <a:r>
              <a:rPr lang="en-US" dirty="0" smtClean="0"/>
              <a:t>conditions of </a:t>
            </a:r>
            <a:r>
              <a:rPr lang="en-US" dirty="0"/>
              <a:t>life in another </a:t>
            </a:r>
            <a:r>
              <a:rPr lang="en-US" dirty="0" smtClean="0"/>
              <a:t>country</a:t>
            </a:r>
          </a:p>
          <a:p>
            <a:r>
              <a:rPr lang="en-US" dirty="0" smtClean="0"/>
              <a:t>A person working away from his native land should not be placed at a disadvantage relative to </a:t>
            </a:r>
            <a:r>
              <a:rPr lang="en-US" smtClean="0"/>
              <a:t>other workers.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9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11. Dimensions of the Conflict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Entrepreneurs follow the principle of maximum profit</a:t>
            </a:r>
          </a:p>
          <a:p>
            <a:pPr lvl="1"/>
            <a:r>
              <a:rPr lang="en-US" dirty="0" smtClean="0"/>
              <a:t>Establish the lowest possible wages for labor</a:t>
            </a:r>
          </a:p>
          <a:p>
            <a:pPr lvl="1"/>
            <a:r>
              <a:rPr lang="en-US" dirty="0" smtClean="0"/>
              <a:t>Other elements</a:t>
            </a:r>
          </a:p>
          <a:p>
            <a:pPr lvl="2"/>
            <a:r>
              <a:rPr lang="en-US" dirty="0" smtClean="0"/>
              <a:t>Lack of safe working conditions</a:t>
            </a:r>
          </a:p>
          <a:p>
            <a:pPr lvl="2"/>
            <a:r>
              <a:rPr lang="en-US" dirty="0" smtClean="0"/>
              <a:t>No safeguards regarding health and living conditions of the workers and their families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282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11. Dimensions of the Conflict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Marxism</a:t>
            </a:r>
          </a:p>
          <a:p>
            <a:pPr lvl="1"/>
            <a:r>
              <a:rPr lang="en-US" dirty="0" smtClean="0"/>
              <a:t>Collectivize the means of productions.  Human labor is preserved by taking the means of production from private hands.</a:t>
            </a:r>
          </a:p>
          <a:p>
            <a:r>
              <a:rPr lang="en-US" dirty="0" smtClean="0"/>
              <a:t>Question:</a:t>
            </a:r>
          </a:p>
          <a:p>
            <a:pPr lvl="1"/>
            <a:r>
              <a:rPr lang="en-US" dirty="0" smtClean="0"/>
              <a:t>Is the United States a capitalist country?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437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12. The Priority of Labor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Technology has been produced by human work.</a:t>
            </a:r>
          </a:p>
          <a:p>
            <a:r>
              <a:rPr lang="en-US" dirty="0" smtClean="0"/>
              <a:t>The Church teaches the priority of </a:t>
            </a:r>
            <a:r>
              <a:rPr lang="en-US" dirty="0" err="1" smtClean="0"/>
              <a:t>labour</a:t>
            </a:r>
            <a:r>
              <a:rPr lang="en-US" dirty="0" smtClean="0"/>
              <a:t> over capital. Labor = Primary, Capital = mere instrument.</a:t>
            </a:r>
          </a:p>
          <a:p>
            <a:r>
              <a:rPr lang="en-US" dirty="0" smtClean="0"/>
              <a:t>Man takes over the resources of the earth by work and then uses them for work.</a:t>
            </a:r>
          </a:p>
          <a:p>
            <a:r>
              <a:rPr lang="en-US" dirty="0" smtClean="0"/>
              <a:t>Resources are the gift of the Creator. Means of production are the result of the historical heritage of human labor (man’s experience and intellect).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112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12. The Priority of Labor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Capital is the result of work and bears the signs of human </a:t>
            </a:r>
            <a:r>
              <a:rPr lang="en-US" dirty="0" err="1" smtClean="0"/>
              <a:t>labour</a:t>
            </a:r>
            <a:endParaRPr lang="en-US" dirty="0" smtClean="0"/>
          </a:p>
          <a:p>
            <a:r>
              <a:rPr lang="en-US" dirty="0" smtClean="0"/>
              <a:t>The collection of instruments used in work are subordinate to human labor.</a:t>
            </a:r>
          </a:p>
          <a:p>
            <a:r>
              <a:rPr lang="en-US" dirty="0" smtClean="0"/>
              <a:t>Man over things (Labor over Capital).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797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13. </a:t>
            </a:r>
            <a:r>
              <a:rPr lang="en-US" dirty="0" err="1"/>
              <a:t>Economism</a:t>
            </a:r>
            <a:r>
              <a:rPr lang="en-US" dirty="0"/>
              <a:t> and Materialism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morally legitimate labor system overcomes the opposition between labor and capital.</a:t>
            </a:r>
          </a:p>
          <a:p>
            <a:r>
              <a:rPr lang="en-US" dirty="0" smtClean="0"/>
              <a:t>Through work, man enters into two inheritances</a:t>
            </a:r>
          </a:p>
          <a:p>
            <a:pPr lvl="1"/>
            <a:r>
              <a:rPr lang="en-US" dirty="0" smtClean="0"/>
              <a:t>What is given to the whole of humanity (resources of nature)</a:t>
            </a:r>
          </a:p>
          <a:p>
            <a:pPr lvl="1"/>
            <a:r>
              <a:rPr lang="en-US" dirty="0" smtClean="0"/>
              <a:t>What others have already developed on the basis of those resources (technology, tools, …)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1268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13. </a:t>
            </a:r>
            <a:r>
              <a:rPr lang="en-US" dirty="0" err="1"/>
              <a:t>Economism</a:t>
            </a:r>
            <a:r>
              <a:rPr lang="en-US" dirty="0"/>
              <a:t> and Materialism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Economism</a:t>
            </a:r>
            <a:r>
              <a:rPr lang="en-US" dirty="0" smtClean="0"/>
              <a:t> – considers human labor solely according to its economic </a:t>
            </a:r>
            <a:r>
              <a:rPr lang="en-US" dirty="0" err="1" smtClean="0"/>
              <a:t>purpse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Places material ahead of labor</a:t>
            </a:r>
          </a:p>
          <a:p>
            <a:r>
              <a:rPr lang="en-US" dirty="0" smtClean="0"/>
              <a:t>At the time of industrialization</a:t>
            </a:r>
          </a:p>
          <a:p>
            <a:pPr lvl="1"/>
            <a:r>
              <a:rPr lang="en-US" dirty="0" smtClean="0"/>
              <a:t>Focused on the means(vastly increase wealth)</a:t>
            </a:r>
          </a:p>
          <a:p>
            <a:pPr lvl="1"/>
            <a:r>
              <a:rPr lang="en-US" dirty="0" smtClean="0"/>
              <a:t>Ignored ends (man).</a:t>
            </a:r>
          </a:p>
          <a:p>
            <a:r>
              <a:rPr lang="en-US" dirty="0" smtClean="0"/>
              <a:t>Question: Does our current system value people over things? (Where?)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029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14. Work and Ownership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Church teaches neither Marxism or capitalism</a:t>
            </a:r>
          </a:p>
          <a:p>
            <a:r>
              <a:rPr lang="en-US" dirty="0" smtClean="0"/>
              <a:t>The right to private property is subordinated to the right to common use.</a:t>
            </a:r>
          </a:p>
          <a:p>
            <a:r>
              <a:rPr lang="en-US" dirty="0" smtClean="0"/>
              <a:t>The reason to posses property is to serve labor (not to oppose labor, not to posses for </a:t>
            </a:r>
            <a:r>
              <a:rPr lang="en-US" dirty="0" err="1" smtClean="0"/>
              <a:t>possesion</a:t>
            </a:r>
            <a:r>
              <a:rPr lang="en-US" dirty="0" smtClean="0"/>
              <a:t> sake)</a:t>
            </a:r>
          </a:p>
          <a:p>
            <a:r>
              <a:rPr lang="en-US" dirty="0" smtClean="0"/>
              <a:t>Proposals for joint ownership of the means of work (workers share in management and profits)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320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1301</Words>
  <Application>Microsoft Office PowerPoint</Application>
  <PresentationFormat>On-screen Show (4:3)</PresentationFormat>
  <Paragraphs>123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Laborem exercens</vt:lpstr>
      <vt:lpstr>11. Dimensions of the Conflict</vt:lpstr>
      <vt:lpstr>11. Dimensions of the Conflict</vt:lpstr>
      <vt:lpstr>11. Dimensions of the Conflict</vt:lpstr>
      <vt:lpstr>12. The Priority of Labor</vt:lpstr>
      <vt:lpstr>12. The Priority of Labor</vt:lpstr>
      <vt:lpstr>13. Economism and Materialism</vt:lpstr>
      <vt:lpstr>13. Economism and Materialism</vt:lpstr>
      <vt:lpstr>14. Work and Ownership</vt:lpstr>
      <vt:lpstr>14. Work and Ownership</vt:lpstr>
      <vt:lpstr>15. The "Personalist" Argument</vt:lpstr>
      <vt:lpstr>Laborem exercens</vt:lpstr>
      <vt:lpstr>16. Within the Broad Context of Human Rights</vt:lpstr>
      <vt:lpstr>16. Within the Broad Context of Human Rights</vt:lpstr>
      <vt:lpstr>17. Direct and Indirect Employer</vt:lpstr>
      <vt:lpstr>17. Direct and Indirect Employer</vt:lpstr>
      <vt:lpstr>18. The Employment Issue</vt:lpstr>
      <vt:lpstr>18. The Employment Issue</vt:lpstr>
      <vt:lpstr>18. The Employment Issue</vt:lpstr>
      <vt:lpstr>19.  Wages and Other Social Benefits</vt:lpstr>
      <vt:lpstr>19.  Wages and Other Social Benefits</vt:lpstr>
      <vt:lpstr>19.  Wages and Other Social Benefits</vt:lpstr>
      <vt:lpstr>20. Importance of Unions</vt:lpstr>
      <vt:lpstr>20. Importance of Unions</vt:lpstr>
      <vt:lpstr>21. Dignity of Agricultural Work</vt:lpstr>
      <vt:lpstr>22. The Disabled Person and Work</vt:lpstr>
      <vt:lpstr>23. Work and the Emigration Question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Laborem exercens</dc:title>
  <dc:creator>James</dc:creator>
  <cp:lastModifiedBy>Jim Miller</cp:lastModifiedBy>
  <cp:revision>46</cp:revision>
  <dcterms:created xsi:type="dcterms:W3CDTF">2006-08-16T00:00:00Z</dcterms:created>
  <dcterms:modified xsi:type="dcterms:W3CDTF">2012-10-30T14:41:48Z</dcterms:modified>
</cp:coreProperties>
</file>